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58" r:id="rId4"/>
    <p:sldId id="282" r:id="rId5"/>
    <p:sldId id="274" r:id="rId6"/>
    <p:sldId id="267" r:id="rId7"/>
    <p:sldId id="268" r:id="rId8"/>
    <p:sldId id="269" r:id="rId9"/>
    <p:sldId id="270" r:id="rId10"/>
    <p:sldId id="275" r:id="rId11"/>
    <p:sldId id="271" r:id="rId12"/>
    <p:sldId id="276" r:id="rId13"/>
    <p:sldId id="277" r:id="rId14"/>
    <p:sldId id="278" r:id="rId15"/>
    <p:sldId id="279" r:id="rId16"/>
    <p:sldId id="280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55E"/>
    <a:srgbClr val="88A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812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36BE-A613-4CBB-9666-AC4A6A42651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F2AE-6363-4FD6-82B2-4C3A1B5FE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0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60" y="1189231"/>
            <a:ext cx="7193280" cy="447954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iandra GD" panose="020E0502030308020204" pitchFamily="34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EDD9-E0E8-415F-B47B-65BE6A6C1803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56;p13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86" y="274831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714375" dist="19050" dir="1440000" algn="bl" rotWithShape="0">
              <a:schemeClr val="dk2">
                <a:alpha val="47000"/>
              </a:schemeClr>
            </a:outerShdw>
          </a:effectLst>
        </p:spPr>
      </p:pic>
      <p:sp>
        <p:nvSpPr>
          <p:cNvPr id="9" name="Google Shape;57;p13"/>
          <p:cNvSpPr txBox="1"/>
          <p:nvPr userDrawn="1"/>
        </p:nvSpPr>
        <p:spPr>
          <a:xfrm>
            <a:off x="168175" y="1189231"/>
            <a:ext cx="2133423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Amirkabir University of Technology</a:t>
            </a: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Engineering</a:t>
            </a: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5850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A572-29F0-45E1-AD42-6CA9424063D1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6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5683-FF84-4469-B5CC-D53E845446B6}" type="datetime1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26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81D05-1FD7-4673-B8F2-E42D936CF84A}" type="datetime1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63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DA8C-C07A-4A98-A0B2-F05BC2E80E75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86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C4C8-B332-430A-82B5-DA17D7A27D52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79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B0E3-8588-436F-B807-B6343D359A03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01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0A2A-E160-4EB3-A977-DB841336725F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1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63D6-D0A4-488E-90F8-CFB59DB688F0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1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60" y="1189231"/>
            <a:ext cx="7193280" cy="447954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iandra GD" panose="020E0502030308020204" pitchFamily="34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E5DB-84BA-4040-BEFB-06EC45DBD080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46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Font typeface="Arial" panose="020B0604020202020204" pitchFamily="34" charset="0"/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89EB-F986-4994-BA84-99EED66239D7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smtClean="0"/>
              <a:t>/17</a:t>
            </a:r>
            <a:endParaRPr lang="en-US" dirty="0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Spring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2023,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  <p:sp>
        <p:nvSpPr>
          <p:cNvPr id="21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9430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F6BB-321E-4588-82D6-15D5EA777605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Spring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2023,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440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F9E-0D8D-4E7C-880B-E95D973C9437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Spring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2023,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42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E984-129F-4799-BE33-FC4E14058AAB}" type="datetime1">
              <a:rPr lang="en-US" smtClean="0"/>
              <a:t>5/7/2023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Spring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2023,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19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2A6A-B703-4FB7-A27A-B23B2D32A430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20955613" flipH="1">
            <a:off x="-2067458" y="-3921437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Spring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2023,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2014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A6CC-9BCB-449A-9333-4F6ED855BD58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smtClean="0"/>
              <a:t>/17</a:t>
            </a:r>
            <a:endParaRPr lang="en-US" dirty="0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20955613" flipH="1">
            <a:off x="-2067458" y="-3921437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Spring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2023,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052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002B-9320-4F5E-AA0B-EBD9EBA1AD41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81197-597D-48DB-9EA9-2AD7D620A1A7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0452" y="6388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4249A16-1D3B-4D2A-828B-0F6032C901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2" r:id="rId3"/>
    <p:sldLayoutId id="2147483663" r:id="rId4"/>
    <p:sldLayoutId id="2147483668" r:id="rId5"/>
    <p:sldLayoutId id="2147483667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../media/media4.mp4"/><Relationship Id="rId13" Type="http://schemas.openxmlformats.org/officeDocument/2006/relationships/image" Target="../media/image3.png"/><Relationship Id="rId3" Type="http://schemas.openxmlformats.org/officeDocument/2006/relationships/video" Target="../media/media1.mp4"/><Relationship Id="rId7" Type="http://schemas.openxmlformats.org/officeDocument/2006/relationships/video" Target="../media/media3.mp4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7.png"/><Relationship Id="rId2" Type="http://schemas.microsoft.com/office/2007/relationships/media" Target="../media/media1.mp4"/><Relationship Id="rId16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microsoft.com/office/2007/relationships/media" Target="../media/media3.mp4"/><Relationship Id="rId11" Type="http://schemas.openxmlformats.org/officeDocument/2006/relationships/video" Target="../media/media5.mp4"/><Relationship Id="rId5" Type="http://schemas.openxmlformats.org/officeDocument/2006/relationships/video" Target="../media/media2.mp4"/><Relationship Id="rId15" Type="http://schemas.openxmlformats.org/officeDocument/2006/relationships/image" Target="../media/image5.png"/><Relationship Id="rId10" Type="http://schemas.microsoft.com/office/2007/relationships/media" Target="../media/media5.mp4"/><Relationship Id="rId4" Type="http://schemas.microsoft.com/office/2007/relationships/media" Target="../media/media2.mp4"/><Relationship Id="rId9" Type="http://schemas.openxmlformats.org/officeDocument/2006/relationships/video" Target="../media/media4.mp4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60" y="797442"/>
            <a:ext cx="7193280" cy="539070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Microprocessors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 and 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Assembly Language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Lecture 12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Hamed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Farbeh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farbeh@aut.ac.ir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lang="en-US" sz="1400" kern="0" dirty="0" smtClean="0">
                <a:solidFill>
                  <a:srgbClr val="FFFFFF"/>
                </a:solidFill>
                <a:ea typeface="EB Garamond Medium"/>
                <a:cs typeface="EB Garamond Medium"/>
                <a:sym typeface="EB Garamond Medium"/>
              </a:rPr>
              <a:t>Spring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 2023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4023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PWM in SAM3X: PWM Power Management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1593" y="1834924"/>
            <a:ext cx="1104279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The PWM is not continuously clocked.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Before using the PWM </a:t>
            </a:r>
            <a:r>
              <a:rPr lang="en-US" sz="2200" b="1" dirty="0" smtClean="0"/>
              <a:t>macro cell</a:t>
            </a:r>
            <a:r>
              <a:rPr lang="en-US" sz="2200" b="1" dirty="0"/>
              <a:t>, the programmer must first enable the PWM clock in the Power Management Controller (PMC)</a:t>
            </a:r>
          </a:p>
          <a:p>
            <a:pPr>
              <a:lnSpc>
                <a:spcPct val="150000"/>
              </a:lnSpc>
            </a:pPr>
            <a:endParaRPr lang="en-US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If the application does not require PWM operations, the PWM clock can be stopped when not needed and be restarted later</a:t>
            </a:r>
            <a:r>
              <a:rPr lang="en-US" sz="2400" b="1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In this case, the PWM will resume its operations where it left off.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10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t="1080" r="7116" b="1843"/>
          <a:stretch/>
        </p:blipFill>
        <p:spPr bwMode="auto">
          <a:xfrm>
            <a:off x="4443412" y="1081687"/>
            <a:ext cx="3305175" cy="54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180" y="1066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B Titr" panose="00000700000000000000" pitchFamily="2" charset="-78"/>
              </a:rPr>
              <a:t>PWM in SAM3X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2479" y="1671638"/>
            <a:ext cx="1104279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PWM Clock Generator</a:t>
            </a:r>
            <a:endParaRPr lang="en-US" sz="2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11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7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4023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PWM in SAM3X: PWM Clock Generator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1593" y="1834924"/>
            <a:ext cx="11042795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Master Clock (MCK) is the clock of the peripheral bus to which the PWM is connected.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The PWM master clock (MCK) is divided in the clock generator module to provide different clocks available for all channels. Each channel can independently select one of the divided </a:t>
            </a:r>
            <a:r>
              <a:rPr lang="en-US" sz="2200" b="1" dirty="0" smtClean="0"/>
              <a:t>clocks.</a:t>
            </a:r>
            <a:endParaRPr lang="en-US" sz="22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The clock generator is divided in three blocks</a:t>
            </a:r>
            <a:r>
              <a:rPr lang="en-US" sz="2200" b="1" dirty="0" smtClean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</a:rPr>
              <a:t>a modulo n counter which provides 11 clocks: </a:t>
            </a:r>
            <a:r>
              <a:rPr lang="en-US" sz="2000" b="1" dirty="0">
                <a:solidFill>
                  <a:srgbClr val="05555E"/>
                </a:solidFill>
              </a:rPr>
              <a:t>FMCK, FMCK/2, FMCK/4, FMCK/8, FMCK/16, FMCK/32, FMCK/64, FMCK/128, FMCK/256, FMCK/512, FMCK/1024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</a:rPr>
              <a:t>two linear dividers (1, 1/2, 1/3, ... 1/255) that provide two separate clocks: </a:t>
            </a:r>
            <a:r>
              <a:rPr lang="en-US" sz="2000" b="1" dirty="0" err="1">
                <a:solidFill>
                  <a:srgbClr val="05555E"/>
                </a:solidFill>
              </a:rPr>
              <a:t>clkA</a:t>
            </a:r>
            <a:r>
              <a:rPr lang="en-US" sz="2000" b="1" dirty="0">
                <a:solidFill>
                  <a:prstClr val="black"/>
                </a:solidFill>
              </a:rPr>
              <a:t> and </a:t>
            </a:r>
            <a:r>
              <a:rPr lang="en-US" sz="2000" b="1" dirty="0" err="1" smtClean="0">
                <a:solidFill>
                  <a:srgbClr val="05555E"/>
                </a:solidFill>
              </a:rPr>
              <a:t>clkB</a:t>
            </a:r>
            <a:endParaRPr lang="en-US" sz="2000" b="1" dirty="0">
              <a:solidFill>
                <a:srgbClr val="05555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12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1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4023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PWM in SAM3X: PWM Clock Generator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1593" y="1834924"/>
            <a:ext cx="1104279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Each linear divider can independently divide one of the clocks of the modulo n counter. The selection of the clock to be divided is made according to the PREA (PREB) field of the PWM Clock register (PWM_CLK). The resulting clock </a:t>
            </a:r>
            <a:r>
              <a:rPr lang="en-US" sz="2200" b="1" dirty="0" err="1"/>
              <a:t>clkA</a:t>
            </a:r>
            <a:r>
              <a:rPr lang="en-US" sz="2200" b="1" dirty="0"/>
              <a:t> (</a:t>
            </a:r>
            <a:r>
              <a:rPr lang="en-US" sz="2200" b="1" dirty="0" err="1"/>
              <a:t>clkB</a:t>
            </a:r>
            <a:r>
              <a:rPr lang="en-US" sz="2200" b="1" dirty="0"/>
              <a:t>) is the clock selected divided by DIVA (DIVB) field value.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13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8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4023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PWM in SAM3X: PWM Clock Generator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1594" y="1834924"/>
            <a:ext cx="10788224" cy="15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PWM Clock Register can only be written if the bits WPSWS0 and WPHWS0 are cleared in “PWM Write Protect Status Register”</a:t>
            </a:r>
          </a:p>
          <a:p>
            <a:pPr>
              <a:lnSpc>
                <a:spcPct val="150000"/>
              </a:lnSpc>
            </a:pPr>
            <a:endParaRPr lang="en-US" sz="2000" b="1" dirty="0"/>
          </a:p>
        </p:txBody>
      </p:sp>
      <p:pic>
        <p:nvPicPr>
          <p:cNvPr id="5" name="Google Shape;17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37911" y="3154736"/>
            <a:ext cx="8655589" cy="31237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14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4023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PWM in SAM3X: PWM </a:t>
            </a:r>
            <a:r>
              <a:rPr lang="en" dirty="0" smtClean="0"/>
              <a:t>Clock Register</a:t>
            </a:r>
            <a:endParaRPr lang="en-US" dirty="0"/>
          </a:p>
        </p:txBody>
      </p:sp>
      <p:pic>
        <p:nvPicPr>
          <p:cNvPr id="6" name="Google Shape;18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9436" y="1919586"/>
            <a:ext cx="9673128" cy="41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15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4023"/>
            <a:ext cx="10515600" cy="1325563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prstClr val="black"/>
                </a:solidFill>
              </a:rPr>
              <a:t>PWM in SAM3X: PWM Clock Register</a:t>
            </a:r>
            <a:endParaRPr lang="en-US" sz="4000" dirty="0"/>
          </a:p>
        </p:txBody>
      </p:sp>
      <p:pic>
        <p:nvPicPr>
          <p:cNvPr id="5" name="Google Shape;19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0164" y="2394695"/>
            <a:ext cx="9591672" cy="13574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16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17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7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38200" y="4460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Copyright Notice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2462" y="1859345"/>
            <a:ext cx="108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Parts (text &amp; figures) of this lecture are adopted from</a:t>
            </a:r>
            <a:r>
              <a:rPr lang="en-US" sz="2400" b="1" dirty="0" smtClean="0"/>
              <a:t>: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https://www.analogictips.com/pulse-width-modulation-pwm/ </a:t>
            </a:r>
            <a:endParaRPr lang="en-US" sz="2400" b="1" dirty="0" smtClean="0"/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Atmel | SMART ARM-based MCU DATASHEET, SAM3X / SAM3A Series, Atmel-11057C-ATARM-SAM3X-SAM3A-Datasheet_23-Mar-15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1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Pulse Width Modulation (PWM)</a:t>
            </a:r>
            <a:endParaRPr lang="en-US" b="1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robot GIF"/>
          <p:cNvSpPr>
            <a:spLocks noChangeAspect="1" noChangeArrowheads="1"/>
          </p:cNvSpPr>
          <p:nvPr/>
        </p:nvSpPr>
        <p:spPr bwMode="auto">
          <a:xfrm>
            <a:off x="1679575" y="-814388"/>
            <a:ext cx="23622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ic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3"/>
          <a:srcRect b="6840"/>
          <a:stretch/>
        </p:blipFill>
        <p:spPr>
          <a:xfrm>
            <a:off x="7912515" y="1929173"/>
            <a:ext cx="2904762" cy="1668120"/>
          </a:xfrm>
          <a:prstGeom prst="rect">
            <a:avLst/>
          </a:prstGeom>
        </p:spPr>
      </p:pic>
      <p:pic>
        <p:nvPicPr>
          <p:cNvPr id="5" name="sort.wm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89727" y="1929172"/>
            <a:ext cx="3608942" cy="2021008"/>
          </a:xfrm>
          <a:prstGeom prst="rect">
            <a:avLst/>
          </a:prstGeom>
        </p:spPr>
      </p:pic>
      <p:pic>
        <p:nvPicPr>
          <p:cNvPr id="13" name="BD.wmv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89727" y="4078506"/>
            <a:ext cx="3608942" cy="2025018"/>
          </a:xfrm>
          <a:prstGeom prst="rect">
            <a:avLst/>
          </a:prstGeom>
        </p:spPr>
      </p:pic>
      <p:pic>
        <p:nvPicPr>
          <p:cNvPr id="14" name="bol.wmv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16"/>
          <a:srcRect t="8506" b="9520"/>
          <a:stretch/>
        </p:blipFill>
        <p:spPr>
          <a:xfrm>
            <a:off x="7912515" y="3722380"/>
            <a:ext cx="2904762" cy="2381144"/>
          </a:xfrm>
          <a:prstGeom prst="rect">
            <a:avLst/>
          </a:prstGeom>
        </p:spPr>
      </p:pic>
      <p:pic>
        <p:nvPicPr>
          <p:cNvPr id="15" name="ppl.wmv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17"/>
          <a:srcRect t="10834" b="5554"/>
          <a:stretch/>
        </p:blipFill>
        <p:spPr>
          <a:xfrm>
            <a:off x="5031884" y="1929172"/>
            <a:ext cx="2747417" cy="417665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lstStyle/>
          <a:p>
            <a:r>
              <a:rPr lang="en" sz="4000" dirty="0"/>
              <a:t>Pulse Width Modulation (PWM)</a:t>
            </a:r>
            <a:endParaRPr lang="en-US" sz="4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4</a:t>
            </a:fld>
            <a:r>
              <a:rPr lang="en-US" smtClean="0"/>
              <a:t>/17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455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315"/>
    </mc:Choice>
    <mc:Fallback xmlns="">
      <p:transition spd="slow" advTm="29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14"/>
        <p14:playEvt time="0" objId="13"/>
        <p14:playEvt time="0" objId="4"/>
        <p14:playEvt time="0" objId="5"/>
        <p14:playEvt time="757" objId="4"/>
        <p14:playEvt time="2071" objId="4"/>
        <p14:playEvt time="3375" objId="4"/>
        <p14:playEvt time="4651" objId="4"/>
        <p14:playEvt time="5966" objId="4"/>
        <p14:playEvt time="9777" objId="4"/>
        <p14:playEvt time="10060" objId="14"/>
        <p14:playEvt time="11090" objId="4"/>
        <p14:playEvt time="11441" objId="13"/>
        <p14:playEvt time="11773" objId="4"/>
        <p14:playEvt time="12056" objId="5"/>
        <p14:playEvt time="13072" objId="4"/>
        <p14:playEvt time="17499" objId="4"/>
        <p14:playEvt time="20062" objId="4"/>
        <p14:playEvt time="20113" objId="14"/>
        <p14:playEvt time="22008" objId="4"/>
        <p14:playEvt time="22841" objId="13"/>
        <p14:playEvt time="23324" objId="4"/>
        <p14:playEvt time="23989" objId="4"/>
        <p14:playEvt time="24022" objId="5"/>
        <p14:playEvt time="25920" objId="4"/>
        <p14:playEvt time="28450" objId="4"/>
        <p14:playEvt time="29115" objId="4"/>
        <p14:playEvt time="29747" objId="4"/>
        <p14:playEvt time="30163" objId="14"/>
        <p14:playEvt time="30397" objId="4"/>
        <p14:playEvt time="31694" objId="4"/>
        <p14:playEvt time="32327" objId="4"/>
        <p14:playEvt time="34241" objId="13"/>
        <p14:playEvt time="35507" objId="4"/>
        <p14:playEvt time="35988" objId="5"/>
        <p14:playEvt time="36173" objId="4"/>
        <p14:playEvt time="36837" objId="4"/>
        <p14:playEvt time="38135" objId="4"/>
        <p14:playEvt time="40216" objId="14"/>
        <p14:playEvt time="40698" objId="4"/>
        <p14:playEvt time="41364" objId="4"/>
        <p14:playEvt time="41997" objId="4"/>
        <p14:playEvt time="45641" objId="13"/>
        <p14:playEvt time="45776" objId="4"/>
        <p14:playEvt time="47089" objId="4"/>
        <p14:playEvt time="47971" objId="5"/>
        <p14:playEvt time="48403" objId="4"/>
        <p14:playEvt time="49069" objId="4"/>
        <p14:playEvt time="50268" objId="14"/>
        <p14:playEvt time="50950" objId="4"/>
        <p14:playEvt time="57026" objId="13"/>
        <p14:playEvt time="59738" objId="4"/>
        <p14:playEvt time="59921" objId="5"/>
        <p14:playEvt time="60338" objId="14"/>
        <p14:playEvt time="64200" objId="4"/>
        <p14:playEvt time="64865" objId="4"/>
        <p14:playEvt time="66794" objId="4"/>
        <p14:playEvt time="68425" objId="13"/>
        <p14:playEvt time="70390" objId="14"/>
        <p14:playEvt time="71887" objId="4"/>
        <p14:playEvt time="71887" objId="5"/>
        <p14:playEvt time="72554" objId="4"/>
        <p14:playEvt time="73187" objId="4"/>
        <p14:playEvt time="73834" objId="4"/>
        <p14:playEvt time="75166" objId="4"/>
        <p14:playEvt time="76481" objId="4"/>
        <p14:playEvt time="79044" objId="4"/>
        <p14:playEvt time="79710" objId="4"/>
        <p14:playEvt time="79810" objId="13"/>
        <p14:playEvt time="80458" objId="14"/>
        <p14:playEvt time="83837" objId="5"/>
        <p14:playEvt time="87948" objId="4"/>
        <p14:playEvt time="90511" objId="4"/>
        <p14:playEvt time="90528" objId="14"/>
        <p14:playEvt time="91210" objId="13"/>
        <p14:playEvt time="93074" objId="4"/>
        <p14:playEvt time="93740" objId="4"/>
        <p14:playEvt time="95820" objId="5"/>
        <p14:playEvt time="98166" objId="4"/>
        <p14:playEvt time="99481" objId="4"/>
        <p14:playEvt time="100579" objId="14"/>
        <p14:playEvt time="102610" objId="13"/>
        <p14:playEvt time="103308" objId="4"/>
        <p14:playEvt time="104607" objId="4"/>
        <p14:playEvt time="105290" objId="4"/>
        <p14:playEvt time="105989" objId="4"/>
        <p14:playEvt time="107803" objId="5"/>
        <p14:playEvt time="110449" objId="4"/>
        <p14:playEvt time="110648" objId="14"/>
        <p14:playEvt time="111114" objId="4"/>
        <p14:playEvt time="113078" objId="4"/>
        <p14:playEvt time="113743" objId="4"/>
        <p14:playEvt time="113994" objId="13"/>
        <p14:playEvt time="115025" objId="4"/>
        <p14:playEvt time="115691" objId="4"/>
        <p14:playEvt time="117638" objId="4"/>
        <p14:playEvt time="118304" objId="4"/>
        <p14:playEvt time="119775" objId="5"/>
        <p14:playEvt time="120701" objId="14"/>
        <p14:playEvt time="123446" objId="4"/>
        <p14:playEvt time="124762" objId="4"/>
        <p14:playEvt time="125394" objId="13"/>
        <p14:playEvt time="130752" objId="14"/>
        <p14:playEvt time="131701" objId="4"/>
        <p14:playEvt time="131734" objId="5"/>
        <p14:playEvt time="132368" objId="4"/>
        <p14:playEvt time="132999" objId="4"/>
        <p14:playEvt time="134896" objId="4"/>
        <p14:playEvt time="136777" objId="13"/>
        <p14:playEvt time="136819" objId="4"/>
        <p14:playEvt time="137476" objId="4"/>
        <p14:playEvt time="138109" objId="4"/>
        <p14:playEvt time="139989" objId="4"/>
        <p14:playEvt time="140821" objId="14"/>
        <p14:playEvt time="143699" objId="5"/>
        <p14:playEvt time="144448" objId="4"/>
        <p14:playEvt time="145114" objId="4"/>
        <p14:playEvt time="145746" objId="4"/>
        <p14:playEvt time="146396" objId="4"/>
        <p14:playEvt time="148176" objId="13"/>
        <p14:playEvt time="149574" objId="4"/>
        <p14:playEvt time="150873" objId="14"/>
        <p14:playEvt time="152137" objId="4"/>
        <p14:playEvt time="153437" objId="4"/>
        <p14:playEvt time="155665" objId="5"/>
        <p14:playEvt time="156631" objId="4"/>
        <p14:playEvt time="157297" objId="4"/>
        <p14:playEvt time="157978" objId="4"/>
        <p14:playEvt time="159592" objId="13"/>
        <p14:playEvt time="160941" objId="14"/>
        <p14:playEvt time="161193" objId="4"/>
        <p14:playEvt time="164386" objId="4"/>
        <p14:playEvt time="165052" objId="4"/>
        <p14:playEvt time="167631" objId="5"/>
        <p14:playEvt time="168248" objId="4"/>
        <p14:playEvt time="170194" objId="4"/>
        <p14:playEvt time="170876" objId="4"/>
        <p14:playEvt time="170993" objId="14"/>
        <p14:playEvt time="170993" objId="13"/>
        <p14:playEvt time="171526" objId="4"/>
        <p14:playEvt time="176634" objId="4"/>
        <p14:playEvt time="179614" objId="5"/>
        <p14:playEvt time="180447" objId="4"/>
        <p14:playEvt time="181062" objId="14"/>
        <p14:playEvt time="181110" objId="4"/>
        <p14:playEvt time="182410" objId="13"/>
        <p14:playEvt time="185572" objId="4"/>
        <p14:playEvt time="186238" objId="4"/>
        <p14:playEvt time="190698" objId="4"/>
        <p14:playEvt time="191131" objId="14"/>
        <p14:playEvt time="191365" objId="4"/>
        <p14:playEvt time="191598" objId="5"/>
        <p14:playEvt time="193793" objId="13"/>
        <p14:playEvt time="195791" objId="4"/>
        <p14:playEvt time="197106" objId="4"/>
        <p14:playEvt time="201199" objId="14"/>
        <p14:playEvt time="203446" objId="4"/>
        <p14:playEvt time="203563" objId="5"/>
        <p14:playEvt time="205177" objId="13"/>
        <p14:playEvt time="206009" objId="4"/>
        <p14:playEvt time="206676" objId="4"/>
        <p14:playEvt time="207986" objId="4"/>
        <p14:playEvt time="211251" objId="14"/>
        <p14:playEvt time="212450" objId="4"/>
        <p14:playEvt time="213115" objId="4"/>
        <p14:playEvt time="214447" objId="4"/>
        <p14:playEvt time="215529" objId="5"/>
        <p14:playEvt time="216578" objId="13"/>
        <p14:playEvt time="217011" objId="4"/>
        <p14:playEvt time="217676" objId="4"/>
        <p14:playEvt time="218308" objId="4"/>
        <p14:playEvt time="219590" objId="4"/>
        <p14:playEvt time="220255" objId="4"/>
        <p14:playEvt time="221304" objId="14"/>
        <p14:playEvt time="222202" objId="4"/>
        <p14:playEvt time="222868" objId="4"/>
        <p14:playEvt time="223517" objId="4"/>
        <p14:playEvt time="225448" objId="4"/>
        <p14:playEvt time="226114" objId="4"/>
        <p14:playEvt time="226746" objId="4"/>
        <p14:playEvt time="227496" objId="5"/>
        <p14:playEvt time="227962" objId="13"/>
        <p14:playEvt time="228643" objId="4"/>
        <p14:playEvt time="229292" objId="4"/>
        <p14:playEvt time="231372" objId="14"/>
        <p14:playEvt time="235633" objId="4"/>
        <p14:playEvt time="239361" objId="13"/>
        <p14:playEvt time="239461" objId="5"/>
        <p14:playEvt time="240043" objId="4"/>
        <p14:playEvt time="241425" objId="14"/>
        <p14:playEvt time="243822" objId="4"/>
        <p14:playEvt time="246385" objId="4"/>
        <p14:playEvt time="250745" objId="13"/>
        <p14:playEvt time="251443" objId="5"/>
        <p14:playEvt time="251493" objId="14"/>
        <p14:playEvt time="254590" objId="4"/>
        <p14:playEvt time="255255" objId="4"/>
        <p14:playEvt time="256553" objId="4"/>
        <p14:playEvt time="257186" objId="4"/>
        <p14:playEvt time="257834" objId="4"/>
        <p14:playEvt time="259150" objId="4"/>
        <p14:playEvt time="260464" objId="4"/>
        <p14:playEvt time="261546" objId="14"/>
        <p14:playEvt time="262145" objId="13"/>
        <p14:playEvt time="262411" objId="4"/>
        <p14:playEvt time="263426" objId="5"/>
        <p14:playEvt time="263876" objId="15"/>
        <p14:playEvt time="265007" objId="4"/>
        <p14:playEvt time="267570" objId="4"/>
        <p14:playEvt time="270133" objId="4"/>
        <p14:playEvt time="271425" objId="4"/>
        <p14:playEvt time="271598" objId="14"/>
        <p14:playEvt time="272097" objId="4"/>
        <p14:playEvt time="273529" objId="13"/>
        <p14:playEvt time="274044" objId="4"/>
        <p14:playEvt time="275393" objId="5"/>
        <p14:playEvt time="275991" objId="4"/>
        <p14:playEvt time="277289" objId="4"/>
        <p14:playEvt time="278598" objId="4"/>
        <p14:playEvt time="278855" objId="15"/>
        <p14:playEvt time="281683" objId="14"/>
        <p14:playEvt time="282416" objId="4"/>
        <p14:playEvt time="284929" objId="13"/>
        <p14:playEvt time="284970" objId="4"/>
        <p14:playEvt time="285644" objId="4"/>
        <p14:playEvt time="286343" objId="4"/>
        <p14:playEvt time="287026" objId="4"/>
        <p14:playEvt time="287381" objId="5"/>
        <p14:playEvt time="290820" objId="4"/>
        <p14:playEvt time="291752" objId="14"/>
        <p14:playEvt time="293383" objId="4"/>
        <p14:playEvt time="293816" objId="15"/>
        <p14:stopEvt time="294315" objId="14"/>
        <p14:stopEvt time="294315" objId="13"/>
        <p14:stopEvt time="294315" objId="4"/>
        <p14:stopEvt time="294315" objId="5"/>
        <p14:stopEvt time="294315" objId="1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B Titr" panose="00000700000000000000" pitchFamily="2" charset="-78"/>
              </a:rPr>
              <a:t>PWM: What is it and how does it work?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584127" y="1679268"/>
            <a:ext cx="114395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Digital signals have two positions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5555E"/>
                </a:solidFill>
              </a:rPr>
              <a:t>on</a:t>
            </a:r>
            <a:r>
              <a:rPr lang="en-US" sz="2000" b="1" dirty="0"/>
              <a:t> or </a:t>
            </a:r>
            <a:r>
              <a:rPr lang="en-US" sz="2000" b="1" dirty="0">
                <a:solidFill>
                  <a:srgbClr val="05555E"/>
                </a:solidFill>
              </a:rPr>
              <a:t>off</a:t>
            </a:r>
            <a:r>
              <a:rPr lang="en-US" sz="2000" b="1" dirty="0"/>
              <a:t>, interpreted in shorthand as </a:t>
            </a:r>
            <a:r>
              <a:rPr lang="en-US" sz="2000" b="1" dirty="0">
                <a:solidFill>
                  <a:srgbClr val="05555E"/>
                </a:solidFill>
              </a:rPr>
              <a:t>1</a:t>
            </a:r>
            <a:r>
              <a:rPr lang="en-US" sz="2000" b="1" dirty="0"/>
              <a:t> or </a:t>
            </a:r>
            <a:r>
              <a:rPr lang="en-US" sz="2000" b="1" dirty="0">
                <a:solidFill>
                  <a:srgbClr val="05555E"/>
                </a:solidFill>
              </a:rPr>
              <a:t>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Analog signals can be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on, off, half-way, two-thirds the way to on, and an infinite number of positions between 0 and 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To take an analog input signal (e.g., temperature) into a microcontroller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by using an analog-to-digital converter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But what about outputs?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PWM is a way to control analog devices with a digital output	</a:t>
            </a:r>
            <a:r>
              <a:rPr lang="en-US" sz="2000" b="1" dirty="0"/>
              <a:t>	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Drive analog devices like variable-speed motors, dimmable lights, actuators, and speakers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5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B Titr" panose="00000700000000000000" pitchFamily="2" charset="-78"/>
              </a:rPr>
              <a:t>PWM: What is it and how does it work?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348047" y="1454396"/>
            <a:ext cx="11607873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PWM is not true analog output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PWM “fakes” an analog-like result by applying power in pulses, or short bursts of regulated voltage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Is a fancy term for describing a type of digital </a:t>
            </a:r>
            <a:r>
              <a:rPr lang="en-US" sz="2000" b="1" dirty="0" smtClean="0"/>
              <a:t>signal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pulse width and corresponding duty cycle change so that the average voltage looks more like an analog output that is not in a steady-state</a:t>
            </a:r>
          </a:p>
          <a:p>
            <a:pPr lvl="1">
              <a:lnSpc>
                <a:spcPct val="150000"/>
              </a:lnSpc>
            </a:pPr>
            <a:endParaRPr lang="en-US" sz="2000" b="1" dirty="0"/>
          </a:p>
          <a:p>
            <a:pPr lvl="1">
              <a:lnSpc>
                <a:spcPct val="150000"/>
              </a:lnSpc>
            </a:pPr>
            <a:endParaRPr lang="en-US" b="1" dirty="0"/>
          </a:p>
        </p:txBody>
      </p:sp>
      <p:pic>
        <p:nvPicPr>
          <p:cNvPr id="5" name="Picture 2" descr="C:\Users\hamed\Dropbox\New\1398-1\MicroProc\Slides\Fig-2-640px-PWM3-lev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37" y="4013850"/>
            <a:ext cx="3702387" cy="255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6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B Titr" panose="00000700000000000000" pitchFamily="2" charset="-78"/>
              </a:rPr>
              <a:t>PWM: What is it and how does it work?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711055" y="1563340"/>
            <a:ext cx="1039509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A device that is driven by PWM ends up behaving like the average of the pulses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The average voltage level can be a steady voltage or a moving target (dynamic/changing over time)</a:t>
            </a:r>
          </a:p>
        </p:txBody>
      </p:sp>
      <p:pic>
        <p:nvPicPr>
          <p:cNvPr id="6" name="Picture 2" descr="C:\Users\hamed\Dropbox\New\1398-1\MicroProc\Slides\Fig-1-pw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067" y="2542203"/>
            <a:ext cx="3299733" cy="361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622603" y="3994864"/>
                <a:ext cx="4572000" cy="7078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b="1" dirty="0"/>
                  <a:t> Average Voltage = </a:t>
                </a:r>
              </a:p>
              <a:p>
                <a:pPr algn="ctr"/>
                <a:r>
                  <a:rPr lang="en-US" sz="2000" b="1" dirty="0"/>
                  <a:t>Duty Cycle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b="1" dirty="0" smtClean="0"/>
                  <a:t>  </a:t>
                </a:r>
                <a:r>
                  <a:rPr lang="en-US" sz="2000" b="1" dirty="0"/>
                  <a:t>High Voltage Level </a:t>
                </a: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603" y="3994864"/>
                <a:ext cx="4572000" cy="707886"/>
              </a:xfrm>
              <a:prstGeom prst="rect">
                <a:avLst/>
              </a:prstGeom>
              <a:blipFill>
                <a:blip r:embed="rId3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 descr="C:\Users\hamed\Dropbox\New\1398-1\MicroProc\Slides\ar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6849"/>
            <a:ext cx="2960687" cy="29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7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B Titr" panose="00000700000000000000" pitchFamily="2" charset="-78"/>
              </a:rPr>
              <a:t>PWM: An Example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1054" y="1563340"/>
            <a:ext cx="110427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Controlling the brightness of an LED by adjusting the duty cycle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With an RGB (red green blue) LED,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you can control how much of each of the three colors you want in the mix of color by dimming them with various amounts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9" name="Picture 2" descr="C:\Users\hamed\Dropbox\New\1398-1\MicroProc\Slides\l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52" y="38862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amed\Dropbox\New\1398-1\MicroProc\Slides\led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9" r="28390"/>
          <a:stretch/>
        </p:blipFill>
        <p:spPr bwMode="auto">
          <a:xfrm>
            <a:off x="2838450" y="3881718"/>
            <a:ext cx="2438400" cy="221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8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7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B Titr" panose="00000700000000000000" pitchFamily="2" charset="-78"/>
              </a:rPr>
              <a:t>PWM in </a:t>
            </a:r>
            <a:r>
              <a:rPr lang="en-US" dirty="0" smtClean="0">
                <a:cs typeface="B Titr" panose="00000700000000000000" pitchFamily="2" charset="-78"/>
              </a:rPr>
              <a:t>SAM3X: </a:t>
            </a:r>
            <a:r>
              <a:rPr lang="en" dirty="0"/>
              <a:t>Description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2479" y="1671638"/>
            <a:ext cx="11042795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The PWM </a:t>
            </a:r>
            <a:r>
              <a:rPr lang="en-US" sz="2400" b="1" dirty="0" smtClean="0"/>
              <a:t>macro cell </a:t>
            </a:r>
            <a:r>
              <a:rPr lang="en-US" sz="2400" b="1" dirty="0"/>
              <a:t>controls 8 channels independently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Each channel controls two complementary square output waveforms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Embedded Characteristics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Common Clock Generator Providing </a:t>
            </a:r>
            <a:r>
              <a:rPr lang="en-US" sz="2200" b="1" dirty="0">
                <a:solidFill>
                  <a:srgbClr val="05555E"/>
                </a:solidFill>
              </a:rPr>
              <a:t>Thirteen Different Clocks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A Modulo n Counter Providing </a:t>
            </a:r>
            <a:r>
              <a:rPr lang="en-US" sz="2200" b="1" dirty="0">
                <a:solidFill>
                  <a:srgbClr val="05555E"/>
                </a:solidFill>
              </a:rPr>
              <a:t>Eleven Clocks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5555E"/>
                </a:solidFill>
              </a:rPr>
              <a:t>Two Independent Linear Dividers </a:t>
            </a:r>
            <a:r>
              <a:rPr lang="en-US" sz="2200" b="1" dirty="0"/>
              <a:t>Working on Modulo n Counter Outputs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5555E"/>
                </a:solidFill>
              </a:rPr>
              <a:t>Independent Clock Selection</a:t>
            </a:r>
            <a:r>
              <a:rPr lang="en-US" sz="2200" b="1" dirty="0"/>
              <a:t> for Each Channel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5555E"/>
                </a:solidFill>
              </a:rPr>
              <a:t>Independent Period</a:t>
            </a:r>
            <a:r>
              <a:rPr lang="en-US" sz="2200" b="1" dirty="0"/>
              <a:t>, </a:t>
            </a:r>
            <a:r>
              <a:rPr lang="en-US" sz="2200" b="1" dirty="0">
                <a:solidFill>
                  <a:srgbClr val="05555E"/>
                </a:solidFill>
              </a:rPr>
              <a:t>Duty-Cycle</a:t>
            </a:r>
            <a:r>
              <a:rPr lang="en-US" sz="2200" b="1" dirty="0"/>
              <a:t> and </a:t>
            </a:r>
            <a:r>
              <a:rPr lang="en-US" sz="2200" b="1" dirty="0">
                <a:solidFill>
                  <a:srgbClr val="05555E"/>
                </a:solidFill>
              </a:rPr>
              <a:t>Dead-Time </a:t>
            </a:r>
            <a:r>
              <a:rPr lang="en-US" sz="2200" b="1" dirty="0"/>
              <a:t>for Each Channel</a:t>
            </a:r>
          </a:p>
          <a:p>
            <a:pPr lvl="3">
              <a:lnSpc>
                <a:spcPct val="150000"/>
              </a:lnSpc>
            </a:pPr>
            <a:endParaRPr lang="en-US" sz="2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9</a:t>
            </a:fld>
            <a:r>
              <a:rPr lang="en-US" smtClean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6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3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706</Words>
  <Application>Microsoft Office PowerPoint</Application>
  <PresentationFormat>Widescreen</PresentationFormat>
  <Paragraphs>80</Paragraphs>
  <Slides>17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 Titr</vt:lpstr>
      <vt:lpstr>Calibri</vt:lpstr>
      <vt:lpstr>Calibri Light</vt:lpstr>
      <vt:lpstr>Cambria Math</vt:lpstr>
      <vt:lpstr>EB Garamond Medium</vt:lpstr>
      <vt:lpstr>Ebrima</vt:lpstr>
      <vt:lpstr>Maiandra GD</vt:lpstr>
      <vt:lpstr>Office Theme</vt:lpstr>
      <vt:lpstr> Microprocessors  and  Assembly Language   Lecture 12    Hamed Farbeh farbeh@aut.ac.ir Spring 2023</vt:lpstr>
      <vt:lpstr>Copyright Notice</vt:lpstr>
      <vt:lpstr>Pulse Width Modulation (PWM)</vt:lpstr>
      <vt:lpstr>Pulse Width Modulation (PWM)</vt:lpstr>
      <vt:lpstr>PWM: What is it and how does it work?</vt:lpstr>
      <vt:lpstr>PWM: What is it and how does it work?</vt:lpstr>
      <vt:lpstr>PWM: What is it and how does it work?</vt:lpstr>
      <vt:lpstr>PWM: An Example</vt:lpstr>
      <vt:lpstr>PWM in SAM3X: Description</vt:lpstr>
      <vt:lpstr>PWM in SAM3X: PWM Power Management</vt:lpstr>
      <vt:lpstr>PWM in SAM3X</vt:lpstr>
      <vt:lpstr>PWM in SAM3X: PWM Clock Generator</vt:lpstr>
      <vt:lpstr>PWM in SAM3X: PWM Clock Generator</vt:lpstr>
      <vt:lpstr>PWM in SAM3X: PWM Clock Generator</vt:lpstr>
      <vt:lpstr>PWM in SAM3X: PWM Clock Register</vt:lpstr>
      <vt:lpstr>PWM in SAM3X: PWM Clock Register</vt:lpstr>
      <vt:lpstr>The End!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Fatemeh Valeh</dc:creator>
  <cp:lastModifiedBy>Fatemeh Valeh</cp:lastModifiedBy>
  <cp:revision>49</cp:revision>
  <dcterms:created xsi:type="dcterms:W3CDTF">2022-09-03T16:31:37Z</dcterms:created>
  <dcterms:modified xsi:type="dcterms:W3CDTF">2023-05-07T03:24:35Z</dcterms:modified>
</cp:coreProperties>
</file>